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64" r:id="rId1"/>
  </p:sldMasterIdLst>
  <p:notesMasterIdLst>
    <p:notesMasterId r:id="rId47"/>
  </p:notesMasterIdLst>
  <p:sldIdLst>
    <p:sldId id="256" r:id="rId2"/>
    <p:sldId id="350" r:id="rId3"/>
    <p:sldId id="306" r:id="rId4"/>
    <p:sldId id="257" r:id="rId5"/>
    <p:sldId id="309" r:id="rId6"/>
    <p:sldId id="303" r:id="rId7"/>
    <p:sldId id="258" r:id="rId8"/>
    <p:sldId id="310" r:id="rId9"/>
    <p:sldId id="261" r:id="rId10"/>
    <p:sldId id="311" r:id="rId11"/>
    <p:sldId id="304" r:id="rId12"/>
    <p:sldId id="259" r:id="rId13"/>
    <p:sldId id="263" r:id="rId14"/>
    <p:sldId id="264" r:id="rId15"/>
    <p:sldId id="260" r:id="rId16"/>
    <p:sldId id="266" r:id="rId17"/>
    <p:sldId id="265" r:id="rId18"/>
    <p:sldId id="268" r:id="rId19"/>
    <p:sldId id="269" r:id="rId20"/>
    <p:sldId id="270" r:id="rId21"/>
    <p:sldId id="276" r:id="rId22"/>
    <p:sldId id="284" r:id="rId23"/>
    <p:sldId id="285" r:id="rId24"/>
    <p:sldId id="351" r:id="rId25"/>
    <p:sldId id="345" r:id="rId26"/>
    <p:sldId id="344" r:id="rId27"/>
    <p:sldId id="278" r:id="rId28"/>
    <p:sldId id="277" r:id="rId29"/>
    <p:sldId id="279" r:id="rId30"/>
    <p:sldId id="280" r:id="rId31"/>
    <p:sldId id="281" r:id="rId32"/>
    <p:sldId id="282" r:id="rId33"/>
    <p:sldId id="312" r:id="rId34"/>
    <p:sldId id="313" r:id="rId35"/>
    <p:sldId id="348" r:id="rId36"/>
    <p:sldId id="314" r:id="rId37"/>
    <p:sldId id="283" r:id="rId38"/>
    <p:sldId id="349" r:id="rId39"/>
    <p:sldId id="315" r:id="rId40"/>
    <p:sldId id="300" r:id="rId41"/>
    <p:sldId id="299" r:id="rId42"/>
    <p:sldId id="301" r:id="rId43"/>
    <p:sldId id="302" r:id="rId44"/>
    <p:sldId id="353" r:id="rId45"/>
    <p:sldId id="35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2"/>
    <p:restoredTop sz="93373"/>
  </p:normalViewPr>
  <p:slideViewPr>
    <p:cSldViewPr snapToGrid="0" snapToObjects="1">
      <p:cViewPr>
        <p:scale>
          <a:sx n="74" d="100"/>
          <a:sy n="74" d="100"/>
        </p:scale>
        <p:origin x="144" y="480"/>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067413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90315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74637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61015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smtClean="0">
                <a:solidFill>
                  <a:schemeClr val="tx1">
                    <a:lumMod val="75000"/>
                    <a:lumOff val="25000"/>
                  </a:schemeClr>
                </a:solidFill>
                <a:latin typeface="Karla" charset="0"/>
                <a:ea typeface="Karla" charset="0"/>
                <a:cs typeface="Karla" charset="0"/>
              </a:rPr>
              <a:t>Protopapas,</a:t>
            </a:r>
            <a:r>
              <a:rPr lang="en-US" sz="2400" b="0" i="0" baseline="0" dirty="0" smtClean="0">
                <a:solidFill>
                  <a:schemeClr val="tx1">
                    <a:lumMod val="75000"/>
                    <a:lumOff val="25000"/>
                  </a:schemeClr>
                </a:solidFill>
                <a:latin typeface="Karla" charset="0"/>
                <a:ea typeface="Karla" charset="0"/>
                <a:cs typeface="Karla" charset="0"/>
              </a:rPr>
              <a:t> </a:t>
            </a:r>
            <a:r>
              <a:rPr lang="en-US" sz="2400" b="0" i="0" dirty="0" smtClean="0">
                <a:solidFill>
                  <a:schemeClr val="tx1">
                    <a:lumMod val="75000"/>
                    <a:lumOff val="25000"/>
                  </a:schemeClr>
                </a:solidFill>
                <a:latin typeface="Karla" charset="0"/>
                <a:ea typeface="Karla" charset="0"/>
                <a:cs typeface="Karla" charset="0"/>
              </a:rPr>
              <a:t>Kevin Rader and 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a:t>
            </a:r>
            <a:r>
              <a:rPr lang="en-US" sz="1100" cap="small" baseline="0" dirty="0" smtClean="0">
                <a:solidFill>
                  <a:schemeClr val="tx1">
                    <a:lumMod val="50000"/>
                    <a:lumOff val="50000"/>
                  </a:schemeClr>
                </a:solidFill>
                <a:latin typeface="Karla" charset="0"/>
                <a:ea typeface="Karla" charset="0"/>
                <a:cs typeface="Karla" charset="0"/>
              </a:rPr>
              <a:t>Rader, Tanner</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22399683"/>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1.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5.png"/><Relationship Id="rId9" Type="http://schemas.openxmlformats.org/officeDocument/2006/relationships/image" Target="../media/image162.png"/><Relationship Id="rId10"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8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0.png"/><Relationship Id="rId8" Type="http://schemas.openxmlformats.org/officeDocument/2006/relationships/image" Target="../media/image150.png"/><Relationship Id="rId9"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7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4</a:t>
            </a:r>
            <a:r>
              <a:rPr lang="en-US" dirty="0" smtClean="0"/>
              <a:t>: </a:t>
            </a:r>
            <a:r>
              <a:rPr lang="en-US" dirty="0"/>
              <a:t>Introduction to </a:t>
            </a:r>
            <a:r>
              <a:rPr lang="en-US" dirty="0" smtClean="0"/>
              <a:t>Regression</a:t>
            </a:r>
            <a:br>
              <a:rPr lang="en-US" dirty="0" smtClean="0"/>
            </a:b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230368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54549469-8AF1-9940-B998-470C6F7A329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Rounded Rectangular Callout 13"/>
              <p:cNvSpPr/>
              <p:nvPr/>
            </p:nvSpPr>
            <p:spPr>
              <a:xfrm flipH="1">
                <a:off x="6312351" y="3390900"/>
                <a:ext cx="1864752" cy="963542"/>
              </a:xfrm>
              <a:prstGeom prst="wedgeRoundRectCallout">
                <a:avLst>
                  <a:gd name="adj1" fmla="val 69233"/>
                  <a:gd name="adj2" fmla="val 119092"/>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69233"/>
                  <a:gd name="adj2" fmla="val 119092"/>
                  <a:gd name="adj3" fmla="val 16667"/>
                </a:avLst>
              </a:prstGeom>
              <a:blipFill rotWithShape="0">
                <a:blip r:embed="rId3"/>
                <a:stretch>
                  <a:fillRect/>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580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202113"/>
              <a:gd name="adj2" fmla="val 18511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a:t>
            </a:r>
            <a:r>
              <a:rPr lang="en-US" dirty="0" smtClean="0">
                <a:solidFill>
                  <a:schemeClr val="tx1"/>
                </a:solidFill>
                <a:latin typeface="Karla" charset="0"/>
                <a:ea typeface="Karla" charset="0"/>
                <a:cs typeface="Karla" charset="0"/>
              </a:rPr>
              <a:t>this one?</a:t>
            </a:r>
            <a:endParaRPr lang="en-US" dirty="0">
              <a:solidFill>
                <a:schemeClr val="tx1"/>
              </a:solidFill>
              <a:latin typeface="Karla" charset="0"/>
              <a:ea typeface="Karla" charset="0"/>
              <a:cs typeface="Karla" charset="0"/>
            </a:endParaRP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14</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 xmlns:a16="http://schemas.microsoft.com/office/drawing/2014/main"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a:t>
                </a:r>
                <a:r>
                  <a:rPr lang="en-US" sz="2400" dirty="0" smtClean="0">
                    <a:latin typeface="Karla" charset="0"/>
                    <a:ea typeface="Karla" charset="0"/>
                    <a:cs typeface="Karla" charset="0"/>
                  </a:rPr>
                  <a:t>predictions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smtClean="0">
                    <a:latin typeface="Karla" charset="0"/>
                    <a:ea typeface="Karla" charset="0"/>
                    <a:cs typeface="Karla" charset="0"/>
                  </a:rPr>
                  <a:t>’s </a:t>
                </a:r>
                <a:r>
                  <a:rPr lang="en-US" sz="2400" dirty="0">
                    <a:latin typeface="Karla" charset="0"/>
                    <a:ea typeface="Karla" charset="0"/>
                    <a:cs typeface="Karla" charset="0"/>
                  </a:rPr>
                  <a:t>as close to the observed </a:t>
                </a:r>
                <a:r>
                  <a:rPr lang="en-US" sz="2400" dirty="0" smtClean="0">
                    <a:latin typeface="Karla" charset="0"/>
                    <a:ea typeface="Karla" charset="0"/>
                    <a:cs typeface="Karla" charset="0"/>
                  </a:rPr>
                  <a:t>values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smtClean="0">
                    <a:latin typeface="Karla" charset="0"/>
                    <a:ea typeface="Karla" charset="0"/>
                    <a:cs typeface="Karla" charset="0"/>
                  </a:rPr>
                  <a:t>’s </a:t>
                </a:r>
                <a:r>
                  <a:rPr lang="en-US" sz="2400" dirty="0">
                    <a:latin typeface="Karla" charset="0"/>
                    <a:ea typeface="Karla" charset="0"/>
                    <a:cs typeface="Karla" charset="0"/>
                  </a:rPr>
                  <a:t>as possible. These are called </a:t>
                </a:r>
                <a:r>
                  <a:rPr lang="en-US" sz="2400" b="1" i="1" dirty="0">
                    <a:latin typeface="Karla" charset="0"/>
                    <a:ea typeface="Karla" charset="0"/>
                    <a:cs typeface="Karla" charset="0"/>
                  </a:rPr>
                  <a:t>prediction problems.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 xmlns:a16="http://schemas.microsoft.com/office/drawing/2014/main" id="{FE446D22-A807-1A44-A630-F024385105B2}"/>
              </a:ext>
            </a:extLst>
          </p:cNvPr>
          <p:cNvPicPr>
            <a:picLocks noChangeAspect="1"/>
          </p:cNvPicPr>
          <p:nvPr/>
        </p:nvPicPr>
        <p:blipFill>
          <a:blip r:embed="rId3"/>
          <a:stretch>
            <a:fillRect/>
          </a:stretch>
        </p:blipFill>
        <p:spPr>
          <a:xfrm>
            <a:off x="2612717" y="1509164"/>
            <a:ext cx="6857999" cy="4571999"/>
          </a:xfrm>
          <a:prstGeom prst="rect">
            <a:avLst/>
          </a:prstGeom>
        </p:spPr>
      </p:pic>
      <p:sp>
        <p:nvSpPr>
          <p:cNvPr id="2" name="Title 1"/>
          <p:cNvSpPr>
            <a:spLocks noGrp="1"/>
          </p:cNvSpPr>
          <p:nvPr>
            <p:ph type="title"/>
          </p:nvPr>
        </p:nvSpPr>
        <p:spPr>
          <a:xfrm>
            <a:off x="337100" y="264361"/>
            <a:ext cx="11493416" cy="767276"/>
          </a:xfrm>
        </p:spPr>
        <p:txBody>
          <a:bodyPr/>
          <a:lstStyle/>
          <a:p>
            <a:r>
              <a:rPr lang="en-US" dirty="0"/>
              <a:t>Simple Prediction Model</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16</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06836" y="346125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84887" y="3139592"/>
            <a:ext cx="3898431" cy="1831009"/>
            <a:chOff x="7797079" y="3091762"/>
            <a:chExt cx="3898431" cy="1831009"/>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grpSp>
        <p:nvGrpSpPr>
          <p:cNvPr id="39" name="Group 38"/>
          <p:cNvGrpSpPr/>
          <p:nvPr/>
        </p:nvGrpSpPr>
        <p:grpSpPr>
          <a:xfrm>
            <a:off x="4267198" y="2214889"/>
            <a:ext cx="4290868" cy="2807420"/>
            <a:chOff x="4267198" y="2214889"/>
            <a:chExt cx="4290868" cy="2807420"/>
          </a:xfrm>
        </p:grpSpPr>
        <p:cxnSp>
          <p:nvCxnSpPr>
            <p:cNvPr id="32" name="Straight Arrow Connector 31"/>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 xmlns:a16="http://schemas.microsoft.com/office/drawing/2014/main"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 xmlns:a16="http://schemas.microsoft.com/office/drawing/2014/main"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267198" y="2214889"/>
            <a:ext cx="4290868" cy="2807420"/>
            <a:chOff x="4267198" y="2214889"/>
            <a:chExt cx="4290868" cy="2807420"/>
          </a:xfrm>
        </p:grpSpPr>
        <p:cxnSp>
          <p:nvCxnSpPr>
            <p:cNvPr id="34" name="Straight Arrow Connector 33"/>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02903"/>
            <a:ext cx="10860146" cy="721693"/>
          </a:xfrm>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
        <p:nvSpPr>
          <p:cNvPr id="8" name="Content Placeholder 2">
            <a:extLst>
              <a:ext uri="{FF2B5EF4-FFF2-40B4-BE49-F238E27FC236}">
                <a16:creationId xmlns:a16="http://schemas.microsoft.com/office/drawing/2014/main" xmlns="" id="{2A0E32F4-37E1-914A-92B3-F973FAC8BB3F}"/>
              </a:ext>
            </a:extLst>
          </p:cNvPr>
          <p:cNvSpPr txBox="1">
            <a:spLocks/>
          </p:cNvSpPr>
          <p:nvPr/>
        </p:nvSpPr>
        <p:spPr>
          <a:xfrm>
            <a:off x="3894890" y="1896947"/>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smtClean="0"/>
              <a:t>Data</a:t>
            </a:r>
            <a:r>
              <a:rPr lang="en-US" dirty="0"/>
              <a:t>: types, formats, issues, </a:t>
            </a:r>
            <a:r>
              <a:rPr lang="en-US" dirty="0" err="1" smtClean="0"/>
              <a:t>etc</a:t>
            </a:r>
            <a:r>
              <a:rPr lang="en-US" dirty="0" smtClean="0"/>
              <a:t>, and briefly visualization</a:t>
            </a:r>
            <a:endParaRPr lang="en-US" dirty="0"/>
          </a:p>
          <a:p>
            <a:pPr>
              <a:spcBef>
                <a:spcPts val="1800"/>
              </a:spcBef>
            </a:pPr>
            <a:r>
              <a:rPr lang="en-US" dirty="0" smtClean="0"/>
              <a:t>How </a:t>
            </a:r>
            <a:r>
              <a:rPr lang="en-US" dirty="0"/>
              <a:t>to quickly prepare data and scrape the </a:t>
            </a:r>
            <a:r>
              <a:rPr lang="en-US" dirty="0" smtClean="0"/>
              <a:t>web</a:t>
            </a:r>
          </a:p>
          <a:p>
            <a:pPr>
              <a:spcBef>
                <a:spcPts val="1600"/>
              </a:spcBef>
            </a:pPr>
            <a:endParaRPr lang="en-US" dirty="0"/>
          </a:p>
          <a:p>
            <a:pPr>
              <a:spcBef>
                <a:spcPts val="400"/>
              </a:spcBef>
            </a:pPr>
            <a:r>
              <a:rPr lang="en-US" b="1" dirty="0" smtClean="0"/>
              <a:t>How </a:t>
            </a:r>
            <a:r>
              <a:rPr lang="en-US" b="1" dirty="0"/>
              <a:t>to model </a:t>
            </a:r>
            <a:r>
              <a:rPr lang="en-US" b="1" dirty="0" smtClean="0"/>
              <a:t>data and evaluate model fitness. </a:t>
            </a:r>
          </a:p>
          <a:p>
            <a:pPr>
              <a:spcBef>
                <a:spcPts val="1000"/>
              </a:spcBef>
            </a:pPr>
            <a:r>
              <a:rPr lang="en-US" dirty="0" smtClean="0"/>
              <a:t>Linear regression, confidence intervals, model selection cross validation, regularization</a:t>
            </a:r>
          </a:p>
          <a:p>
            <a:pPr>
              <a:spcBef>
                <a:spcPts val="1000"/>
              </a:spcBef>
            </a:pPr>
            <a:endParaRPr lang="en-US" dirty="0"/>
          </a:p>
        </p:txBody>
      </p:sp>
      <p:sp>
        <p:nvSpPr>
          <p:cNvPr id="9" name="Content Placeholder 2">
            <a:extLst>
              <a:ext uri="{FF2B5EF4-FFF2-40B4-BE49-F238E27FC236}">
                <a16:creationId xmlns:a16="http://schemas.microsoft.com/office/drawing/2014/main" xmlns="" id="{88F38BC1-D7EE-E24C-8928-951FA4CB9C98}"/>
              </a:ext>
            </a:extLst>
          </p:cNvPr>
          <p:cNvSpPr txBox="1">
            <a:spLocks/>
          </p:cNvSpPr>
          <p:nvPr/>
        </p:nvSpPr>
        <p:spPr>
          <a:xfrm>
            <a:off x="-217710" y="1835698"/>
            <a:ext cx="3701143"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r>
              <a:rPr lang="en-US" dirty="0" smtClean="0">
                <a:solidFill>
                  <a:schemeClr val="accent1">
                    <a:lumMod val="75000"/>
                  </a:schemeClr>
                </a:solidFill>
              </a:rPr>
              <a:t>Lecture 2</a:t>
            </a:r>
            <a:endParaRPr lang="en-US" dirty="0">
              <a:solidFill>
                <a:schemeClr val="accent1">
                  <a:lumMod val="75000"/>
                </a:schemeClr>
              </a:solidFill>
            </a:endParaRPr>
          </a:p>
          <a:p>
            <a:pPr algn="r">
              <a:spcBef>
                <a:spcPts val="1000"/>
              </a:spcBef>
            </a:pPr>
            <a:endParaRPr lang="en-US" dirty="0" smtClean="0">
              <a:solidFill>
                <a:schemeClr val="accent1">
                  <a:lumMod val="75000"/>
                </a:schemeClr>
              </a:solidFill>
            </a:endParaRPr>
          </a:p>
          <a:p>
            <a:pPr algn="r">
              <a:spcBef>
                <a:spcPts val="1000"/>
              </a:spcBef>
            </a:pPr>
            <a:r>
              <a:rPr lang="en-US" dirty="0" smtClean="0">
                <a:solidFill>
                  <a:schemeClr val="accent1">
                    <a:lumMod val="75000"/>
                  </a:schemeClr>
                </a:solidFill>
              </a:rPr>
              <a:t>Lecture 3 and Lab2</a:t>
            </a:r>
            <a:endParaRPr lang="en-US" dirty="0">
              <a:solidFill>
                <a:schemeClr val="accent1">
                  <a:lumMod val="75000"/>
                </a:schemeClr>
              </a:solidFill>
            </a:endParaRPr>
          </a:p>
          <a:p>
            <a:pPr algn="r">
              <a:spcBef>
                <a:spcPts val="1000"/>
              </a:spcBef>
            </a:pPr>
            <a:endParaRPr lang="en-US" dirty="0" smtClean="0">
              <a:solidFill>
                <a:schemeClr val="accent1">
                  <a:lumMod val="75000"/>
                </a:schemeClr>
              </a:solidFill>
            </a:endParaRPr>
          </a:p>
          <a:p>
            <a:pPr algn="r">
              <a:spcBef>
                <a:spcPts val="1000"/>
              </a:spcBef>
            </a:pPr>
            <a:r>
              <a:rPr lang="en-US" b="1" dirty="0">
                <a:solidFill>
                  <a:schemeClr val="accent1">
                    <a:lumMod val="75000"/>
                  </a:schemeClr>
                </a:solidFill>
              </a:rPr>
              <a:t>This </a:t>
            </a:r>
            <a:r>
              <a:rPr lang="en-US" b="1" dirty="0" smtClean="0">
                <a:solidFill>
                  <a:schemeClr val="accent1">
                    <a:lumMod val="75000"/>
                  </a:schemeClr>
                </a:solidFill>
              </a:rPr>
              <a:t>lecture</a:t>
            </a:r>
          </a:p>
          <a:p>
            <a:pPr algn="r">
              <a:spcBef>
                <a:spcPts val="1000"/>
              </a:spcBef>
            </a:pPr>
            <a:r>
              <a:rPr lang="en-US" dirty="0" smtClean="0">
                <a:solidFill>
                  <a:schemeClr val="accent1">
                    <a:lumMod val="75000"/>
                  </a:schemeClr>
                </a:solidFill>
              </a:rPr>
              <a:t>Next 3 lectures</a:t>
            </a:r>
            <a:endParaRPr lang="en-US" dirty="0">
              <a:solidFill>
                <a:schemeClr val="accent1">
                  <a:lumMod val="75000"/>
                </a:schemeClr>
              </a:solidFill>
            </a:endParaRPr>
          </a:p>
        </p:txBody>
      </p:sp>
      <p:sp>
        <p:nvSpPr>
          <p:cNvPr id="5" name="Rectangle 4">
            <a:extLst>
              <a:ext uri="{FF2B5EF4-FFF2-40B4-BE49-F238E27FC236}">
                <a16:creationId xmlns:a16="http://schemas.microsoft.com/office/drawing/2014/main" xmlns="" id="{A78371E9-4181-3B4F-9154-A53FABF5D2D7}"/>
              </a:ext>
            </a:extLst>
          </p:cNvPr>
          <p:cNvSpPr/>
          <p:nvPr/>
        </p:nvSpPr>
        <p:spPr>
          <a:xfrm>
            <a:off x="3648065" y="1795852"/>
            <a:ext cx="45719" cy="4300147"/>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38235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6314549"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can try different k-models </a:t>
            </a:r>
            <a:r>
              <a:rPr lang="en-US" sz="2400" dirty="0" smtClean="0">
                <a:solidFill>
                  <a:schemeClr val="tx1">
                    <a:lumMod val="75000"/>
                    <a:lumOff val="25000"/>
                  </a:schemeClr>
                </a:solidFill>
                <a:latin typeface="Karla" charset="0"/>
                <a:ea typeface="Karla" charset="0"/>
                <a:cs typeface="Karla" charset="0"/>
              </a:rPr>
              <a:t>on </a:t>
            </a:r>
            <a:r>
              <a:rPr lang="en-US" sz="2400" dirty="0">
                <a:solidFill>
                  <a:schemeClr val="tx1">
                    <a:lumMod val="75000"/>
                    <a:lumOff val="25000"/>
                  </a:schemeClr>
                </a:solidFill>
                <a:latin typeface="Karla" charset="0"/>
                <a:ea typeface="Karla" charset="0"/>
                <a:cs typeface="Karla" charset="0"/>
              </a:rPr>
              <a:t>more data</a:t>
            </a:r>
          </a:p>
        </p:txBody>
      </p:sp>
    </p:spTree>
    <p:extLst>
      <p:ext uri="{BB962C8B-B14F-4D97-AF65-F5344CB8AC3E}">
        <p14:creationId xmlns:p14="http://schemas.microsoft.com/office/powerpoint/2010/main" val="712515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The </a:t>
            </a:r>
            <a:r>
              <a:rPr lang="en-US" sz="2800" b="1" i="1" dirty="0">
                <a:solidFill>
                  <a:schemeClr val="tx1">
                    <a:lumMod val="75000"/>
                    <a:lumOff val="25000"/>
                  </a:schemeClr>
                </a:solidFill>
                <a:latin typeface="Karla" charset="0"/>
                <a:ea typeface="Karla" charset="0"/>
                <a:cs typeface="Karla" charset="0"/>
              </a:rPr>
              <a:t>k-Nearest Neighbor (</a:t>
            </a:r>
            <a:r>
              <a:rPr lang="en-US" sz="2800" b="1" i="1" dirty="0" err="1">
                <a:solidFill>
                  <a:schemeClr val="tx1">
                    <a:lumMod val="75000"/>
                    <a:lumOff val="25000"/>
                  </a:schemeClr>
                </a:solidFill>
                <a:latin typeface="Karla" charset="0"/>
                <a:ea typeface="Karla" charset="0"/>
                <a:cs typeface="Karla" charset="0"/>
              </a:rPr>
              <a:t>kNN</a:t>
            </a:r>
            <a:r>
              <a:rPr lang="en-US" sz="2800" b="1" i="1" dirty="0">
                <a:solidFill>
                  <a:schemeClr val="tx1">
                    <a:lumMod val="75000"/>
                    <a:lumOff val="25000"/>
                  </a:schemeClr>
                </a:solidFill>
                <a:latin typeface="Karla" charset="0"/>
                <a:ea typeface="Karla" charset="0"/>
                <a:cs typeface="Karla" charset="0"/>
              </a:rPr>
              <a:t>) model</a:t>
            </a:r>
            <a:r>
              <a:rPr lang="en-US" sz="28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800" dirty="0">
              <a:solidFill>
                <a:schemeClr val="tx1">
                  <a:lumMod val="75000"/>
                  <a:lumOff val="25000"/>
                </a:schemeClr>
              </a:solidFill>
              <a:latin typeface="Karla" charset="0"/>
              <a:ea typeface="Karla" charset="0"/>
              <a:cs typeface="Karla" charset="0"/>
            </a:endParaRPr>
          </a:p>
          <a:p>
            <a:pPr lvl="1"/>
            <a:r>
              <a:rPr lang="en-US" sz="28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800" i="1"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Note: </a:t>
            </a:r>
            <a:r>
              <a:rPr lang="en-US" sz="28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800" dirty="0" err="1">
                <a:solidFill>
                  <a:schemeClr val="tx1">
                    <a:lumMod val="75000"/>
                    <a:lumOff val="25000"/>
                  </a:schemeClr>
                </a:solidFill>
                <a:latin typeface="Karla" charset="0"/>
                <a:ea typeface="Karla" charset="0"/>
                <a:cs typeface="Karla" charset="0"/>
              </a:rPr>
              <a:t>kNN</a:t>
            </a:r>
            <a:r>
              <a:rPr lang="en-US" sz="28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1" name="TextBox 10"/>
              <p:cNvSpPr txBox="1"/>
              <p:nvPr/>
            </p:nvSpPr>
            <p:spPr>
              <a:xfrm>
                <a:off x="754699" y="1413966"/>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For a fixed a value of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800" b="0" i="1" smtClean="0">
                        <a:solidFill>
                          <a:schemeClr val="tx1">
                            <a:lumMod val="75000"/>
                            <a:lumOff val="25000"/>
                          </a:schemeClr>
                        </a:solidFill>
                        <a:latin typeface="Cambria Math" charset="0"/>
                        <a:ea typeface="Karla" charset="0"/>
                        <a:cs typeface="Karla" charset="0"/>
                      </a:rPr>
                      <m:t>𝑖</m:t>
                    </m:r>
                  </m:oMath>
                </a14:m>
                <a:r>
                  <a:rPr lang="en-US" sz="2800" dirty="0">
                    <a:solidFill>
                      <a:schemeClr val="tx1">
                        <a:lumMod val="75000"/>
                        <a:lumOff val="25000"/>
                      </a:schemeClr>
                    </a:solidFill>
                    <a:latin typeface="Karla" charset="0"/>
                    <a:ea typeface="Karla" charset="0"/>
                    <a:cs typeface="Karla" charset="0"/>
                  </a:rPr>
                  <a:t>-</a:t>
                </a:r>
                <a:r>
                  <a:rPr lang="en-US" sz="2800" dirty="0" err="1">
                    <a:solidFill>
                      <a:schemeClr val="tx1">
                        <a:lumMod val="75000"/>
                        <a:lumOff val="25000"/>
                      </a:schemeClr>
                    </a:solidFill>
                    <a:latin typeface="Karla" charset="0"/>
                    <a:ea typeface="Karla" charset="0"/>
                    <a:cs typeface="Karla" charset="0"/>
                  </a:rPr>
                  <a:t>th</a:t>
                </a:r>
                <a:r>
                  <a:rPr lang="en-US" sz="2800" dirty="0">
                    <a:solidFill>
                      <a:schemeClr val="tx1">
                        <a:lumMod val="75000"/>
                        <a:lumOff val="25000"/>
                      </a:schemeClr>
                    </a:solidFill>
                    <a:latin typeface="Karla" charset="0"/>
                    <a:ea typeface="Karla" charset="0"/>
                    <a:cs typeface="Karla" charset="0"/>
                  </a:rPr>
                  <a:t> observation is the average of the observed response of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-closest observations: </a:t>
                </a: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800" b="0" i="1" smtClean="0">
                            <a:solidFill>
                              <a:schemeClr val="tx1">
                                <a:lumMod val="75000"/>
                                <a:lumOff val="25000"/>
                              </a:schemeClr>
                            </a:solidFill>
                            <a:latin typeface="Cambria Math" charset="0"/>
                            <a:ea typeface="Karla" charset="0"/>
                            <a:cs typeface="Karla" charset="0"/>
                          </a:rPr>
                        </m:ctrlPr>
                      </m:dPr>
                      <m:e>
                        <m:sSub>
                          <m:sSubPr>
                            <m:ctrlPr>
                              <a:rPr lang="en-US" sz="2800" b="0" i="1" smtClean="0">
                                <a:solidFill>
                                  <a:schemeClr val="tx1">
                                    <a:lumMod val="75000"/>
                                    <a:lumOff val="25000"/>
                                  </a:schemeClr>
                                </a:solidFill>
                                <a:latin typeface="Cambria Math"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1</m:t>
                            </m:r>
                          </m:sub>
                        </m:sSub>
                        <m:r>
                          <a:rPr lang="en-US" sz="2800" b="0" i="1" smtClean="0">
                            <a:solidFill>
                              <a:schemeClr val="tx1">
                                <a:lumMod val="75000"/>
                                <a:lumOff val="25000"/>
                              </a:schemeClr>
                            </a:solidFill>
                            <a:latin typeface="Cambria Math" charset="0"/>
                            <a:ea typeface="Karla" charset="0"/>
                            <a:cs typeface="Karla" charset="0"/>
                          </a:rPr>
                          <m:t>,…,</m:t>
                        </m:r>
                        <m:sSub>
                          <m:sSubPr>
                            <m:ctrlPr>
                              <a:rPr lang="en-US" sz="2800" i="1">
                                <a:solidFill>
                                  <a:schemeClr val="tx1">
                                    <a:lumMod val="75000"/>
                                    <a:lumOff val="25000"/>
                                  </a:schemeClr>
                                </a:solidFill>
                                <a:latin typeface="Cambria Math"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i="1">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𝑘</m:t>
                            </m:r>
                          </m:sub>
                        </m:sSub>
                      </m:e>
                    </m:d>
                  </m:oMath>
                </a14:m>
                <a:r>
                  <a:rPr lang="en-US" sz="2800" dirty="0">
                    <a:solidFill>
                      <a:schemeClr val="tx1">
                        <a:lumMod val="75000"/>
                        <a:lumOff val="25000"/>
                      </a:schemeClr>
                    </a:solidFill>
                    <a:latin typeface="Karla" charset="0"/>
                    <a:ea typeface="Karla" charset="0"/>
                    <a:cs typeface="Karla" charset="0"/>
                  </a:rPr>
                  <a:t> are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800" i="1" smtClean="0">
                            <a:solidFill>
                              <a:schemeClr val="tx1">
                                <a:lumMod val="75000"/>
                                <a:lumOff val="25000"/>
                              </a:schemeClr>
                            </a:solidFill>
                            <a:latin typeface="Cambria Math"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𝑖</m:t>
                        </m:r>
                      </m:sub>
                    </m:sSub>
                  </m:oMath>
                </a14:m>
                <a:r>
                  <a:rPr lang="en-US" sz="2800" dirty="0">
                    <a:solidFill>
                      <a:schemeClr val="tx1">
                        <a:lumMod val="75000"/>
                        <a:lumOff val="25000"/>
                      </a:schemeClr>
                    </a:solidFill>
                    <a:latin typeface="Karla" charset="0"/>
                    <a:ea typeface="Karla" charset="0"/>
                    <a:cs typeface="Karla" charset="0"/>
                  </a:rPr>
                  <a:t> (</a:t>
                </a:r>
                <a:r>
                  <a:rPr lang="en-US" sz="2800" i="1" dirty="0">
                    <a:solidFill>
                      <a:schemeClr val="tx1">
                        <a:lumMod val="75000"/>
                        <a:lumOff val="25000"/>
                      </a:schemeClr>
                    </a:solidFill>
                    <a:latin typeface="Karla" charset="0"/>
                    <a:ea typeface="Karla" charset="0"/>
                    <a:cs typeface="Karla" charset="0"/>
                  </a:rPr>
                  <a:t>similar</a:t>
                </a:r>
                <a:r>
                  <a:rPr lang="en-US" sz="2800" dirty="0">
                    <a:solidFill>
                      <a:schemeClr val="tx1">
                        <a:lumMod val="75000"/>
                        <a:lumOff val="25000"/>
                      </a:schemeClr>
                    </a:solidFill>
                    <a:latin typeface="Karla" charset="0"/>
                    <a:ea typeface="Karla" charset="0"/>
                    <a:cs typeface="Karla" charset="0"/>
                  </a:rPr>
                  <a:t> refers to a notion of distance between predictors).</a:t>
                </a:r>
              </a:p>
              <a:p>
                <a:endParaRPr lang="en-US" sz="2800" dirty="0">
                  <a:solidFill>
                    <a:schemeClr val="tx1">
                      <a:lumMod val="75000"/>
                      <a:lumOff val="25000"/>
                    </a:schemeClr>
                  </a:solidFill>
                  <a:latin typeface="Karla" charset="0"/>
                  <a:ea typeface="Karla" charset="0"/>
                  <a:cs typeface="Karla"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754699" y="1413966"/>
                <a:ext cx="10682602" cy="4401205"/>
              </a:xfrm>
              <a:prstGeom prst="rect">
                <a:avLst/>
              </a:prstGeom>
              <a:blipFill rotWithShape="0">
                <a:blip r:embed="rId4"/>
                <a:stretch>
                  <a:fillRect l="-1199" t="-1524"/>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smtClean="0"/>
              <a:t>ED quiz: Lecture 4 | part 1</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40324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2871339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293905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355102"/>
            <a:ext cx="10102809" cy="4674402"/>
          </a:xfrm>
          <a:noFill/>
          <a:ln w="12700">
            <a:noFill/>
          </a:ln>
          <a:effectLst/>
        </p:spPr>
        <p:txBody>
          <a:bodyPr/>
          <a:lstStyle/>
          <a:p>
            <a:pPr>
              <a:spcAft>
                <a:spcPts val="1200"/>
              </a:spcAft>
            </a:pPr>
            <a:r>
              <a:rPr lang="en-US" b="1" dirty="0" smtClean="0"/>
              <a:t>Statistical </a:t>
            </a:r>
            <a:r>
              <a:rPr lang="en-US" b="1" dirty="0"/>
              <a:t>Modeling </a:t>
            </a:r>
            <a:r>
              <a:rPr lang="en-US" b="1" dirty="0" smtClean="0"/>
              <a:t> </a:t>
            </a:r>
            <a:endParaRPr lang="en-US" b="1" dirty="0"/>
          </a:p>
          <a:p>
            <a:pPr>
              <a:spcAft>
                <a:spcPts val="1200"/>
              </a:spcAft>
            </a:pPr>
            <a:r>
              <a:rPr lang="en-US" dirty="0"/>
              <a:t>	k-Nearest Neighbors (</a:t>
            </a:r>
            <a:r>
              <a:rPr lang="en-US" dirty="0" err="1"/>
              <a:t>kNN</a:t>
            </a:r>
            <a:r>
              <a:rPr lang="en-US" dirty="0"/>
              <a:t>) </a:t>
            </a:r>
            <a:endParaRPr lang="en-US" dirty="0" smtClean="0"/>
          </a:p>
          <a:p>
            <a:pPr>
              <a:spcBef>
                <a:spcPts val="1872"/>
              </a:spcBef>
              <a:spcAft>
                <a:spcPts val="1200"/>
              </a:spcAft>
            </a:pPr>
            <a:r>
              <a:rPr lang="en-US" b="1" dirty="0"/>
              <a:t>Model Fitness </a:t>
            </a:r>
          </a:p>
          <a:p>
            <a:pPr>
              <a:spcBef>
                <a:spcPts val="0"/>
              </a:spcBef>
              <a:spcAft>
                <a:spcPts val="1200"/>
              </a:spcAft>
            </a:pPr>
            <a:r>
              <a:rPr lang="en-US" dirty="0"/>
              <a:t>	How does the model perform predicting? </a:t>
            </a:r>
            <a:endParaRPr lang="en-US" b="1" dirty="0"/>
          </a:p>
          <a:p>
            <a:pPr>
              <a:spcBef>
                <a:spcPts val="1872"/>
              </a:spcBef>
              <a:spcAft>
                <a:spcPts val="1200"/>
              </a:spcAft>
            </a:pPr>
            <a:r>
              <a:rPr lang="en-US" b="1" dirty="0"/>
              <a:t>Comparison of Two Models   </a:t>
            </a:r>
          </a:p>
          <a:p>
            <a:pPr>
              <a:spcBef>
                <a:spcPts val="0"/>
              </a:spcBef>
              <a:spcAft>
                <a:spcPts val="1200"/>
              </a:spcAft>
            </a:pPr>
            <a:r>
              <a:rPr lang="en-US" dirty="0"/>
              <a:t>	How do we choose from two different models</a:t>
            </a:r>
            <a:r>
              <a:rPr lang="en-US" dirty="0" smtClean="0"/>
              <a:t>?</a:t>
            </a:r>
            <a:endParaRPr lang="en-US"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363116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
        <p:nvSpPr>
          <p:cNvPr id="6" name="TextBox 5">
            <a:extLst>
              <a:ext uri="{FF2B5EF4-FFF2-40B4-BE49-F238E27FC236}">
                <a16:creationId xmlns=""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613228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 xmlns:a16="http://schemas.microsoft.com/office/drawing/2014/main"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 xmlns:a16="http://schemas.microsoft.com/office/drawing/2014/main"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18648660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65000"/>
                      </a:schemeClr>
                    </a:solidFill>
                  </a:rPr>
                  <a:t>Model Fitness </a:t>
                </a:r>
              </a:p>
              <a:p>
                <a:pPr>
                  <a:spcBef>
                    <a:spcPts val="0"/>
                  </a:spcBef>
                  <a:spcAft>
                    <a:spcPts val="1200"/>
                  </a:spcAft>
                </a:pPr>
                <a:r>
                  <a:rPr lang="en-US" sz="2400" dirty="0">
                    <a:solidFill>
                      <a:schemeClr val="bg1">
                        <a:lumMod val="65000"/>
                      </a:schemeClr>
                    </a:solidFill>
                  </a:rPr>
                  <a:t>	How does the model perform predicting? </a:t>
                </a:r>
                <a:endParaRPr lang="en-US" sz="2400" b="1" dirty="0">
                  <a:solidFill>
                    <a:schemeClr val="bg1">
                      <a:lumMod val="65000"/>
                    </a:schemeClr>
                  </a:solidFill>
                </a:endParaRPr>
              </a:p>
              <a:p>
                <a:pPr>
                  <a:spcBef>
                    <a:spcPts val="1872"/>
                  </a:spcBef>
                  <a:spcAft>
                    <a:spcPts val="1200"/>
                  </a:spcAft>
                </a:pPr>
                <a:r>
                  <a:rPr lang="en-US" sz="2400" b="1" dirty="0">
                    <a:solidFill>
                      <a:schemeClr val="bg1">
                        <a:lumMod val="65000"/>
                      </a:schemeClr>
                    </a:solidFill>
                  </a:rPr>
                  <a:t>Comparison of Two Models   </a:t>
                </a:r>
              </a:p>
              <a:p>
                <a:pPr>
                  <a:spcBef>
                    <a:spcPts val="0"/>
                  </a:spcBef>
                  <a:spcAft>
                    <a:spcPts val="1200"/>
                  </a:spcAft>
                </a:pPr>
                <a:r>
                  <a:rPr lang="en-US" sz="2400" dirty="0">
                    <a:solidFill>
                      <a:schemeClr val="bg1">
                        <a:lumMod val="65000"/>
                      </a:schemeClr>
                    </a:solidFill>
                  </a:rPr>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4" y="3812875"/>
            <a:ext cx="3647614" cy="2001329"/>
            <a:chOff x="8195094" y="3812875"/>
            <a:chExt cx="3647614" cy="2001329"/>
          </a:xfrm>
        </p:grpSpPr>
        <p:sp>
          <p:nvSpPr>
            <p:cNvPr id="5" name="Right Brace 4"/>
            <p:cNvSpPr/>
            <p:nvPr/>
          </p:nvSpPr>
          <p:spPr>
            <a:xfrm>
              <a:off x="8195094" y="3812875"/>
              <a:ext cx="638355" cy="2001329"/>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9003469" y="4490373"/>
              <a:ext cx="2839239" cy="646331"/>
            </a:xfrm>
            <a:prstGeom prst="rect">
              <a:avLst/>
            </a:prstGeom>
            <a:noFill/>
          </p:spPr>
          <p:txBody>
            <a:bodyPr wrap="none" rtlCol="0">
              <a:spAutoFit/>
            </a:bodyPr>
            <a:lstStyle/>
            <a:p>
              <a:r>
                <a:rPr lang="en-US" sz="3600" dirty="0" smtClean="0">
                  <a:solidFill>
                    <a:schemeClr val="tx1">
                      <a:lumMod val="75000"/>
                      <a:lumOff val="25000"/>
                    </a:schemeClr>
                  </a:solidFill>
                  <a:latin typeface="Karla" charset="0"/>
                  <a:ea typeface="Karla" charset="0"/>
                  <a:cs typeface="Karla" charset="0"/>
                </a:rPr>
                <a:t>Next  lecture</a:t>
              </a:r>
              <a:endParaRPr lang="en-US" sz="36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26015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2980849"/>
              </p:ext>
            </p:extLst>
          </p:nvPr>
        </p:nvGraphicFramePr>
        <p:xfrm>
          <a:off x="3211466" y="3296797"/>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b="1" dirty="0"/>
              <a:t>Advertising data set</a:t>
            </a:r>
            <a:r>
              <a:rPr lang="en-US"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146629" y="5730889"/>
            <a:ext cx="10479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dirty="0"/>
              <a:t>There is an asymmetry in many of these problems: </a:t>
            </a:r>
          </a:p>
          <a:p>
            <a:pPr marL="923925"/>
            <a:r>
              <a:rPr lang="en-US" dirty="0"/>
              <a:t>The variable we'd like to predict may be more difficult to measure, is more important than the other(s), or may be directly or indirectly influenced by the values of the other variable(s).</a:t>
            </a:r>
          </a:p>
          <a:p>
            <a:endParaRPr lang="en-US" dirty="0"/>
          </a:p>
          <a:p>
            <a:r>
              <a:rPr lang="en-US" dirty="0"/>
              <a:t>Thus, we'd like to define two categories of variables: </a:t>
            </a:r>
          </a:p>
          <a:p>
            <a:pPr marL="979488" indent="-455613">
              <a:buFont typeface="Arial" charset="0"/>
              <a:buChar char="•"/>
            </a:pPr>
            <a:r>
              <a:rPr lang="en-US" dirty="0"/>
              <a:t>variables whose value we want to predict </a:t>
            </a:r>
          </a:p>
          <a:p>
            <a:pPr marL="979488" indent="-455613">
              <a:buFont typeface="Arial" charset="0"/>
              <a:buChar char="•"/>
            </a:pPr>
            <a:r>
              <a:rPr lang="en-US" dirty="0"/>
              <a:t>variables whose values we use to make our </a:t>
            </a:r>
            <a:r>
              <a:rPr lang="en-US" dirty="0" smtClean="0"/>
              <a:t>prediction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1121367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15810</TotalTime>
  <Words>1809</Words>
  <Application>Microsoft Macintosh PowerPoint</Application>
  <PresentationFormat>Widescreen</PresentationFormat>
  <Paragraphs>395</Paragraphs>
  <Slides>45</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Calibri</vt:lpstr>
      <vt:lpstr>Cambria Math</vt:lpstr>
      <vt:lpstr>Karla</vt:lpstr>
      <vt:lpstr>Mangal</vt:lpstr>
      <vt:lpstr>Arial</vt:lpstr>
      <vt:lpstr>GEC_template</vt:lpstr>
      <vt:lpstr>Lecture 4: Introduction to Regression </vt:lpstr>
      <vt:lpstr>Background</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ED quiz: Lecture 4 | part 1</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Summary</vt:lpstr>
      <vt:lpstr>Summary</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483</cp:revision>
  <cp:lastPrinted>2018-05-11T23:31:28Z</cp:lastPrinted>
  <dcterms:created xsi:type="dcterms:W3CDTF">2018-04-18T18:49:01Z</dcterms:created>
  <dcterms:modified xsi:type="dcterms:W3CDTF">2019-09-16T00:56:34Z</dcterms:modified>
</cp:coreProperties>
</file>